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13"/>
  </p:notesMasterIdLst>
  <p:handoutMasterIdLst>
    <p:handoutMasterId r:id="rId14"/>
  </p:handoutMasterIdLst>
  <p:sldIdLst>
    <p:sldId id="430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1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4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8" autoAdjust="0"/>
    <p:restoredTop sz="94683" autoAdjust="0"/>
  </p:normalViewPr>
  <p:slideViewPr>
    <p:cSldViewPr>
      <p:cViewPr varScale="1">
        <p:scale>
          <a:sx n="104" d="100"/>
          <a:sy n="104" d="100"/>
        </p:scale>
        <p:origin x="11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notesViewPr>
    <p:cSldViewPr>
      <p:cViewPr varScale="1">
        <p:scale>
          <a:sx n="72" d="100"/>
          <a:sy n="72" d="100"/>
        </p:scale>
        <p:origin x="2874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551"/>
            <a:ext cx="3970938" cy="464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Service_Center_Trends.pptx</a:t>
            </a:r>
            <a:endParaRPr lang="en-US" dirty="0"/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551"/>
            <a:ext cx="3037840" cy="464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362DF1-71CE-4047-B8FC-11BBC959B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6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068"/>
            <a:ext cx="5608320" cy="41831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551"/>
            <a:ext cx="3037840" cy="464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551"/>
            <a:ext cx="3037840" cy="464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DA1CB4-54F5-475C-815B-1296D23F6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61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5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92" y="6108230"/>
            <a:ext cx="1219199" cy="6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F7A1-C8B3-4132-9F8B-6CCDD50B7A46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3ABA-DDE4-49EC-B002-B47EEAA7F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7AC6-9295-4E4C-ABD5-1FB096B4F9EA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7122-2152-49D4-9C26-BF4C92670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E2697-2088-4E47-9625-D3930E481607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E912-568A-4426-BDBD-147EFDEC7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A056-48A9-4A9A-BEFF-19286891D302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A74D-8B14-4127-97BE-9CE6F308A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1B1FD-814D-4C18-8AF9-A815F2F8E3EB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8EEF-D4CF-40CF-9224-CF89EA575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9893-8E7B-4756-936C-3058284CE636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069C17A-EC10-4844-B3A8-BA19D8ECA1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838200"/>
            <a:ext cx="6629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057401"/>
            <a:ext cx="5486400" cy="2272506"/>
          </a:xfrm>
        </p:spPr>
        <p:txBody>
          <a:bodyPr/>
          <a:lstStyle>
            <a:lvl1pPr marL="0" indent="0" algn="r">
              <a:buNone/>
              <a:defRPr sz="24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600200" y="1905000"/>
            <a:ext cx="6934200" cy="0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16662" y="5173801"/>
            <a:ext cx="4443397" cy="804862"/>
          </a:xfrm>
        </p:spPr>
        <p:txBody>
          <a:bodyPr anchor="b"/>
          <a:lstStyle>
            <a:lvl1pPr marL="0" indent="0" algn="r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Author text styles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92" y="6108230"/>
            <a:ext cx="1219199" cy="6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6373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792" y="6440537"/>
            <a:ext cx="1690007" cy="280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A34412-4B5E-4AA3-B9F9-BBA86966835D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40537"/>
            <a:ext cx="3810000" cy="280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40537"/>
            <a:ext cx="1524000" cy="280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3F7E67-9582-4343-B9AF-B42640B119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92" y="6108230"/>
            <a:ext cx="1219199" cy="6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3271-87FD-4B10-A60F-6E1B90BDB6AF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84C3328-C055-4B07-BC5F-4B8FFA7963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AA2CF-EF77-4104-8B99-D31460D8F3B1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36B1-DE37-428C-A413-B1A24E566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DCC74-DC52-4C39-AE1C-F67E88335FC6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A0BE669-CF90-4AB8-A4A8-141AE91A6C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C2F0-D055-4BC5-BA3F-88076FB3E406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2AC3B-CE65-43C4-BD0E-3F787D741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2B6D-9BAA-4FF4-8221-5B935D954917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2AA0-5296-4993-93C4-616D109EA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8484F-572D-4F31-9245-8EC5151D40CE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4C1F-5F13-475A-8931-E8B51F5E9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95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472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792" y="6440537"/>
            <a:ext cx="1690007" cy="280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1A678B-7ABD-4650-9A1B-4C19CE2F345D}" type="datetime4">
              <a:rPr lang="en-US" smtClean="0"/>
              <a:t>January 11, 2020</a:t>
            </a:fld>
            <a:endParaRPr lang="en-US" dirty="0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40537"/>
            <a:ext cx="3810000" cy="280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40537"/>
            <a:ext cx="1524000" cy="280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3F7E67-9582-4343-B9AF-B42640B119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440537"/>
            <a:ext cx="533400" cy="29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  <p:sldLayoutId id="2147483761" r:id="rId12"/>
    <p:sldLayoutId id="2147483760" r:id="rId13"/>
    <p:sldLayoutId id="2147483759" r:id="rId14"/>
    <p:sldLayoutId id="2147483773" r:id="rId15"/>
    <p:sldLayoutId id="2147483774" r:id="rId16"/>
  </p:sldLayoutIdLst>
  <p:transition spd="med">
    <p:pull dir="ru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ilityissues.com/utilities-council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facilityissues.com/utilities-council/participation-options/service-center-benchmarking/service-center-planning/" TargetMode="External"/><Relationship Id="rId4" Type="http://schemas.openxmlformats.org/officeDocument/2006/relationships/hyperlink" Target="https://facilityissues.com/utilities-council/participation-options/service-center-benchmark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lambe@FacilityIssues.com" TargetMode="External"/><Relationship Id="rId2" Type="http://schemas.openxmlformats.org/officeDocument/2006/relationships/hyperlink" Target="https://facilityissues.com/utilities-counci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838200"/>
            <a:ext cx="7086600" cy="914400"/>
          </a:xfrm>
        </p:spPr>
        <p:txBody>
          <a:bodyPr/>
          <a:lstStyle/>
          <a:p>
            <a:r>
              <a:rPr lang="en-US" sz="3200" dirty="0"/>
              <a:t>Trends in Utility Service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2057401"/>
            <a:ext cx="4724400" cy="22725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center planning needs to consider new practices in the industry and the operations these facilities support.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Lambe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Keith McClanahan</a:t>
            </a:r>
          </a:p>
        </p:txBody>
      </p:sp>
    </p:spTree>
    <p:extLst>
      <p:ext uri="{BB962C8B-B14F-4D97-AF65-F5344CB8AC3E}">
        <p14:creationId xmlns:p14="http://schemas.microsoft.com/office/powerpoint/2010/main" val="1382739714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183" y="4557318"/>
            <a:ext cx="2355846" cy="1640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60910"/>
            <a:ext cx="8229600" cy="765615"/>
          </a:xfrm>
        </p:spPr>
        <p:txBody>
          <a:bodyPr/>
          <a:lstStyle/>
          <a:p>
            <a:r>
              <a:rPr lang="en-US" dirty="0"/>
              <a:t>How Can You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68" y="931906"/>
            <a:ext cx="6019800" cy="5475200"/>
          </a:xfrm>
        </p:spPr>
        <p:txBody>
          <a:bodyPr/>
          <a:lstStyle/>
          <a:p>
            <a:r>
              <a:rPr lang="en-US" sz="2400" dirty="0"/>
              <a:t>Know Where You Stand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Benchmark your service center facilities</a:t>
            </a:r>
            <a:br>
              <a:rPr lang="en-US" sz="2000" dirty="0"/>
            </a:br>
            <a:r>
              <a:rPr lang="en-US" sz="1400" dirty="0">
                <a:effectLst/>
                <a:hlinkClick r:id="rId3"/>
              </a:rPr>
              <a:t>https://facilityissues.com/utilities-council/</a:t>
            </a:r>
            <a:endParaRPr lang="en-US" sz="1400" dirty="0"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2000" dirty="0"/>
              <a:t>Benchmark your travel time</a:t>
            </a:r>
            <a:br>
              <a:rPr lang="en-US" sz="2000" dirty="0"/>
            </a:br>
            <a:r>
              <a:rPr lang="en-US" sz="1400" dirty="0">
                <a:effectLst/>
                <a:hlinkClick r:id="rId4"/>
              </a:rPr>
              <a:t>https://facilityissues.com/utilities-council/participation-options/service-center-benchmarking/</a:t>
            </a:r>
            <a:r>
              <a:rPr lang="en-US" sz="1400" dirty="0">
                <a:effectLst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Do a long-range facility plan for your service centers</a:t>
            </a:r>
            <a:br>
              <a:rPr lang="en-US" sz="2000" dirty="0"/>
            </a:br>
            <a:r>
              <a:rPr lang="en-US" sz="140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https://facilityissues.com/utilities-council/participation-options/service-center-benchmarking/service-center-planning/</a:t>
            </a:r>
            <a:endParaRPr lang="en-US" sz="1400" dirty="0">
              <a:effectLst/>
            </a:endParaRPr>
          </a:p>
          <a:p>
            <a:r>
              <a:rPr lang="en-US" sz="2400" dirty="0"/>
              <a:t>Plan for Change</a:t>
            </a:r>
          </a:p>
          <a:p>
            <a:pPr lvl="1"/>
            <a:r>
              <a:rPr lang="en-US" sz="2000" dirty="0"/>
              <a:t>Share best practices with your peers</a:t>
            </a:r>
          </a:p>
          <a:p>
            <a:pPr lvl="1"/>
            <a:r>
              <a:rPr lang="en-US" sz="2000" dirty="0"/>
              <a:t>Anticipate change when making investments in service center facilities</a:t>
            </a:r>
          </a:p>
          <a:p>
            <a:r>
              <a:rPr lang="en-US" sz="2400" dirty="0"/>
              <a:t>Start Educating Stakeholders</a:t>
            </a:r>
          </a:p>
          <a:p>
            <a:pPr lvl="1"/>
            <a:r>
              <a:rPr lang="en-US" sz="2000" dirty="0"/>
              <a:t>Regulators, management, employees, customers, shareholders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768" y="1135996"/>
            <a:ext cx="2338261" cy="1513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768" y="2736196"/>
            <a:ext cx="2338261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4055"/>
      </p:ext>
    </p:extLst>
  </p:cSld>
  <p:clrMapOvr>
    <a:masterClrMapping/>
  </p:clrMapOvr>
  <p:transition spd="med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sz="quarter" idx="1"/>
          </p:nvPr>
        </p:nvSpPr>
        <p:spPr>
          <a:xfrm>
            <a:off x="304800" y="1371600"/>
            <a:ext cx="8458200" cy="464820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600" dirty="0"/>
              <a:t>Read more about utility facility benchmarking or signup to participate:</a:t>
            </a:r>
            <a:r>
              <a:rPr lang="en-US" sz="1600" dirty="0">
                <a:effectLst/>
                <a:hlinkClick r:id="rId2"/>
              </a:rPr>
              <a:t> https://facilityissues.com/utilities-council/</a:t>
            </a:r>
            <a:r>
              <a:rPr lang="en-US" sz="1600" dirty="0">
                <a:effectLst/>
              </a:rPr>
              <a:t> </a:t>
            </a:r>
            <a:endParaRPr lang="en-US" sz="1400" dirty="0">
              <a:effectLst/>
            </a:endParaRPr>
          </a:p>
          <a:p>
            <a:endParaRPr lang="en-US" sz="1600" dirty="0"/>
          </a:p>
          <a:p>
            <a:r>
              <a:rPr lang="en-US" sz="1600" dirty="0"/>
              <a:t>Email or call with questions:  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Rlambe@FacilityIssues.com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/>
              </a:rPr>
              <a:t>315-601-6010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87E94-B496-4CA5-BB7E-B866502BA6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57200"/>
            <a:ext cx="6858000" cy="37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42456"/>
      </p:ext>
    </p:extLst>
  </p:cSld>
  <p:clrMapOvr>
    <a:masterClrMapping/>
  </p:clrMapOvr>
  <p:transition spd="med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/>
              <a:t>Why are Service Centers Changing?</a:t>
            </a:r>
          </a:p>
          <a:p>
            <a:pPr lvl="1"/>
            <a:r>
              <a:rPr lang="en-US" sz="2400" dirty="0"/>
              <a:t>How the industry works is changing, and the way service center facilities support these vital operations is evolving as well.</a:t>
            </a:r>
          </a:p>
          <a:p>
            <a:pPr lvl="1"/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This paper is an overview of some past, present, and emerging changes in the electric utility industry that impact service center planning. </a:t>
            </a:r>
          </a:p>
          <a:p>
            <a:pPr lvl="1"/>
            <a:r>
              <a:rPr lang="en-US" sz="2000" dirty="0"/>
              <a:t>Similar industries such as gas, water, sewer, and communications have many of the same issues, but some details are specific to each particular industry.</a:t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673692"/>
      </p:ext>
    </p:extLst>
  </p:cSld>
  <p:clrMapOvr>
    <a:masterClrMapping/>
  </p:clrMapOvr>
  <p:transition spd="med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199"/>
          </a:xfrm>
        </p:spPr>
        <p:txBody>
          <a:bodyPr/>
          <a:lstStyle/>
          <a:p>
            <a:r>
              <a:rPr lang="en-US" dirty="0"/>
              <a:t>What is a Service Center?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105400" cy="4648200"/>
          </a:xfrm>
        </p:spPr>
        <p:txBody>
          <a:bodyPr/>
          <a:lstStyle/>
          <a:p>
            <a:pPr lvl="1"/>
            <a:r>
              <a:rPr lang="en-US" sz="2400" b="0" dirty="0"/>
              <a:t>Also called: </a:t>
            </a:r>
          </a:p>
          <a:p>
            <a:pPr lvl="2"/>
            <a:r>
              <a:rPr lang="en-US" sz="2000" b="0" dirty="0"/>
              <a:t>Operations work centers, </a:t>
            </a:r>
          </a:p>
          <a:p>
            <a:pPr lvl="2"/>
            <a:r>
              <a:rPr lang="en-US" sz="2000" b="0" dirty="0"/>
              <a:t>District headquarters, </a:t>
            </a:r>
          </a:p>
          <a:p>
            <a:pPr lvl="2"/>
            <a:r>
              <a:rPr lang="en-US" sz="2000" b="0" dirty="0"/>
              <a:t>Crew facilities, </a:t>
            </a:r>
            <a:r>
              <a:rPr lang="en-US" sz="2000" dirty="0"/>
              <a:t>etc</a:t>
            </a:r>
            <a:r>
              <a:rPr lang="en-US" sz="2000" b="0" dirty="0"/>
              <a:t>.</a:t>
            </a:r>
          </a:p>
          <a:p>
            <a:pPr lvl="1"/>
            <a:r>
              <a:rPr lang="en-US" sz="2400" dirty="0"/>
              <a:t>The primary function is not as much a place where work is done, as the place that supports work in the field.</a:t>
            </a:r>
          </a:p>
          <a:p>
            <a:pPr lvl="1"/>
            <a:r>
              <a:rPr lang="en-US" sz="2400" dirty="0"/>
              <a:t>Service centers range from large industrial complexes to small rural sites; some are no-frills and others reflect local architectural styles.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47" y="1219201"/>
            <a:ext cx="3397596" cy="253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44" y="3875813"/>
            <a:ext cx="3445588" cy="1162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190969"/>
            <a:ext cx="1600200" cy="905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90969"/>
            <a:ext cx="1771127" cy="9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25307"/>
      </p:ext>
    </p:extLst>
  </p:cSld>
  <p:clrMapOvr>
    <a:masterClrMapping/>
  </p:clrMapOvr>
  <p:transition spd="med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Service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110"/>
            <a:ext cx="8229600" cy="4790090"/>
          </a:xfrm>
        </p:spPr>
        <p:txBody>
          <a:bodyPr/>
          <a:lstStyle/>
          <a:p>
            <a:r>
              <a:rPr lang="en-US" sz="2400" dirty="0"/>
              <a:t>These types of facilities have traditionally been islands unto themselves, with a full complement of everything needed for the electric operation in the region:</a:t>
            </a:r>
          </a:p>
          <a:p>
            <a:pPr lvl="1"/>
            <a:r>
              <a:rPr lang="en-US" sz="1800" dirty="0"/>
              <a:t>Distribution and/or Transmission Crews.</a:t>
            </a:r>
          </a:p>
          <a:p>
            <a:pPr lvl="1"/>
            <a:r>
              <a:rPr lang="en-US" sz="1800" dirty="0"/>
              <a:t>Substation operations.</a:t>
            </a:r>
          </a:p>
          <a:p>
            <a:pPr lvl="1"/>
            <a:r>
              <a:rPr lang="en-US" sz="1800" dirty="0"/>
              <a:t>Meter reading.</a:t>
            </a:r>
          </a:p>
          <a:p>
            <a:pPr lvl="1"/>
            <a:r>
              <a:rPr lang="en-US" sz="1800" dirty="0"/>
              <a:t>Engineering/design &amp; work planning.</a:t>
            </a:r>
          </a:p>
          <a:p>
            <a:pPr lvl="1"/>
            <a:r>
              <a:rPr lang="en-US" sz="1800" dirty="0"/>
              <a:t>Vehicle maintenance.</a:t>
            </a:r>
          </a:p>
          <a:p>
            <a:pPr lvl="1"/>
            <a:r>
              <a:rPr lang="en-US" sz="1800" dirty="0"/>
              <a:t>Material warehousing.</a:t>
            </a:r>
          </a:p>
          <a:p>
            <a:pPr lvl="1"/>
            <a:r>
              <a:rPr lang="en-US" sz="1800" dirty="0"/>
              <a:t>Dispatch, communications, and storm operations.</a:t>
            </a:r>
          </a:p>
          <a:p>
            <a:pPr lvl="1"/>
            <a:r>
              <a:rPr lang="en-US" sz="1800" dirty="0"/>
              <a:t>District management, environmental, &amp; safety.</a:t>
            </a:r>
          </a:p>
          <a:p>
            <a:pPr lvl="1"/>
            <a:r>
              <a:rPr lang="en-US" sz="1800" dirty="0"/>
              <a:t>Customer service and bill payment office.</a:t>
            </a:r>
          </a:p>
          <a:p>
            <a:pPr lvl="1"/>
            <a:r>
              <a:rPr lang="en-US" sz="1800" dirty="0"/>
              <a:t>Community relations, business development.</a:t>
            </a:r>
          </a:p>
          <a:p>
            <a:pPr lvl="1"/>
            <a:r>
              <a:rPr lang="en-US" sz="1800" dirty="0"/>
              <a:t>Regional administration.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786682"/>
      </p:ext>
    </p:extLst>
  </p:cSld>
  <p:clrMapOvr>
    <a:masterClrMapping/>
  </p:clrMapOvr>
  <p:transition spd="med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8463"/>
          </a:xfrm>
        </p:spPr>
        <p:txBody>
          <a:bodyPr/>
          <a:lstStyle/>
          <a:p>
            <a:r>
              <a:rPr lang="en-US" dirty="0"/>
              <a:t>Same Old Changes...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2400" dirty="0"/>
              <a:t>Some changes have been going on for years:</a:t>
            </a:r>
          </a:p>
          <a:p>
            <a:r>
              <a:rPr lang="en-US" sz="2400" dirty="0"/>
              <a:t>Field work locations change:</a:t>
            </a:r>
          </a:p>
          <a:p>
            <a:pPr lvl="1"/>
            <a:r>
              <a:rPr lang="en-US" sz="2000" dirty="0"/>
              <a:t>As growth occurs.</a:t>
            </a:r>
          </a:p>
          <a:p>
            <a:pPr lvl="1"/>
            <a:r>
              <a:rPr lang="en-US" sz="2000" dirty="0"/>
              <a:t>As infrastructure ages.</a:t>
            </a:r>
          </a:p>
          <a:p>
            <a:r>
              <a:rPr lang="en-US" sz="2400" dirty="0"/>
              <a:t>Mergers change territories, consolidate administration</a:t>
            </a:r>
          </a:p>
          <a:p>
            <a:r>
              <a:rPr lang="en-US" sz="2400" dirty="0"/>
              <a:t>Re-organizations change work assignments/flow.</a:t>
            </a:r>
          </a:p>
          <a:p>
            <a:r>
              <a:rPr lang="en-US" sz="2400" dirty="0"/>
              <a:t>Technology improvements change work practices; reduce and centralize support staff:</a:t>
            </a:r>
          </a:p>
          <a:p>
            <a:pPr lvl="1"/>
            <a:r>
              <a:rPr lang="en-US" sz="2000" dirty="0"/>
              <a:t>Internet, computers/word processing allow central support.</a:t>
            </a:r>
          </a:p>
          <a:p>
            <a:pPr lvl="1"/>
            <a:r>
              <a:rPr lang="en-US" sz="2000" dirty="0"/>
              <a:t>Material handling booms and other equipment.</a:t>
            </a:r>
          </a:p>
          <a:p>
            <a:r>
              <a:rPr lang="en-US" sz="2400" dirty="0"/>
              <a:t>Proliferation of electronic devices increase customer sensitivity to outages.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173964"/>
      </p:ext>
    </p:extLst>
  </p:cSld>
  <p:clrMapOvr>
    <a:masterClrMapping/>
  </p:clrMapOvr>
  <p:transition spd="med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/>
              <a:t>Common Recent Trends...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24400"/>
          </a:xfrm>
        </p:spPr>
        <p:txBody>
          <a:bodyPr/>
          <a:lstStyle/>
          <a:p>
            <a:r>
              <a:rPr lang="en-US" sz="2400" dirty="0"/>
              <a:t>Some types of changes are increasing:</a:t>
            </a:r>
          </a:p>
          <a:p>
            <a:r>
              <a:rPr lang="en-US" sz="2400" dirty="0"/>
              <a:t>The business environment is more demanding:</a:t>
            </a:r>
          </a:p>
          <a:p>
            <a:pPr lvl="1"/>
            <a:r>
              <a:rPr lang="en-US" sz="2000" dirty="0"/>
              <a:t>Just-in-Time delivery and 24/7 everything.</a:t>
            </a:r>
          </a:p>
          <a:p>
            <a:pPr lvl="1"/>
            <a:r>
              <a:rPr lang="en-US" sz="2000" dirty="0"/>
              <a:t>Increased cost reduction pressure.</a:t>
            </a:r>
          </a:p>
          <a:p>
            <a:pPr lvl="1"/>
            <a:r>
              <a:rPr lang="en-US" sz="2000" dirty="0"/>
              <a:t>Increased interest in sustainability.</a:t>
            </a:r>
          </a:p>
          <a:p>
            <a:r>
              <a:rPr lang="en-US" sz="2400" dirty="0"/>
              <a:t>Technology change is accelerating:</a:t>
            </a:r>
          </a:p>
          <a:p>
            <a:pPr lvl="1"/>
            <a:r>
              <a:rPr lang="en-US" sz="2000" dirty="0"/>
              <a:t>Improved diagnostics and dispatch.</a:t>
            </a:r>
          </a:p>
          <a:p>
            <a:pPr lvl="1"/>
            <a:r>
              <a:rPr lang="en-US" sz="2000" dirty="0"/>
              <a:t>Cell phones, GPS, and mobile devices.</a:t>
            </a:r>
          </a:p>
          <a:p>
            <a:r>
              <a:rPr lang="en-US" sz="2400" dirty="0"/>
              <a:t>Industry practices are more sophisticated:</a:t>
            </a:r>
          </a:p>
          <a:p>
            <a:pPr lvl="1"/>
            <a:r>
              <a:rPr lang="en-US" sz="2000" dirty="0"/>
              <a:t>More scheduled shifts, especially for first responders</a:t>
            </a:r>
          </a:p>
          <a:p>
            <a:pPr lvl="1"/>
            <a:r>
              <a:rPr lang="en-US" sz="2000" dirty="0"/>
              <a:t>“Mature” contractor environment (typically construction).</a:t>
            </a:r>
          </a:p>
          <a:p>
            <a:pPr lvl="1"/>
            <a:r>
              <a:rPr lang="en-US" sz="2000" dirty="0"/>
              <a:t>Use of separate storm/emergency response sites for large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316086"/>
      </p:ext>
    </p:extLst>
  </p:cSld>
  <p:clrMapOvr>
    <a:masterClrMapping/>
  </p:clrMapOvr>
  <p:transition spd="med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8463"/>
          </a:xfrm>
        </p:spPr>
        <p:txBody>
          <a:bodyPr/>
          <a:lstStyle/>
          <a:p>
            <a:r>
              <a:rPr lang="en-US" dirty="0"/>
              <a:t>What’s Next?...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Some types of changes are just emerging:</a:t>
            </a:r>
          </a:p>
          <a:p>
            <a:r>
              <a:rPr lang="en-US" sz="2400" dirty="0"/>
              <a:t>The “Smart Grid” and other IoT may improve system diagnostics and avoid/mitigate some issues.</a:t>
            </a:r>
          </a:p>
          <a:p>
            <a:pPr lvl="1"/>
            <a:r>
              <a:rPr lang="en-US" sz="2000" dirty="0"/>
              <a:t>Likely to increase dependence on communications.</a:t>
            </a:r>
          </a:p>
          <a:p>
            <a:r>
              <a:rPr lang="en-US" sz="2400" dirty="0"/>
              <a:t>Distributed generation (and MicroGrids) may reduce localized dependence on the grid for power.</a:t>
            </a:r>
          </a:p>
          <a:p>
            <a:pPr lvl="1"/>
            <a:r>
              <a:rPr lang="en-US" sz="2000" dirty="0"/>
              <a:t>Will battery power also provide real-time reliability?</a:t>
            </a:r>
          </a:p>
          <a:p>
            <a:r>
              <a:rPr lang="en-US" sz="2400" dirty="0"/>
              <a:t>Drones may provide rapid detection and even response.</a:t>
            </a:r>
          </a:p>
          <a:p>
            <a:pPr lvl="1"/>
            <a:r>
              <a:rPr lang="en-US" sz="2000" dirty="0"/>
              <a:t>Can the “first responder” be a flying robot?</a:t>
            </a:r>
          </a:p>
          <a:p>
            <a:r>
              <a:rPr lang="en-US" sz="2400" dirty="0"/>
              <a:t>3-D Printing may reduce need to carry some parts</a:t>
            </a:r>
          </a:p>
          <a:p>
            <a:r>
              <a:rPr lang="en-US" sz="2400" dirty="0"/>
              <a:t>...and many current trends/changes will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801749"/>
      </p:ext>
    </p:extLst>
  </p:cSld>
  <p:clrMapOvr>
    <a:masterClrMapping/>
  </p:clrMapOvr>
  <p:transition spd="med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685800"/>
          </a:xfrm>
        </p:spPr>
        <p:txBody>
          <a:bodyPr/>
          <a:lstStyle/>
          <a:p>
            <a:r>
              <a:rPr lang="en-US" sz="3200" dirty="0"/>
              <a:t>Implications for Service Center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599"/>
          </a:xfrm>
        </p:spPr>
        <p:txBody>
          <a:bodyPr/>
          <a:lstStyle/>
          <a:p>
            <a:r>
              <a:rPr lang="en-US" sz="2400" dirty="0"/>
              <a:t>Still need service centers for foreseeable future </a:t>
            </a:r>
          </a:p>
          <a:p>
            <a:pPr lvl="1"/>
            <a:r>
              <a:rPr lang="en-US" sz="2000" dirty="0"/>
              <a:t>It is not feasible for large utility trucks to go home for most workers/locations.</a:t>
            </a:r>
          </a:p>
          <a:p>
            <a:r>
              <a:rPr lang="en-US" sz="2400" dirty="0"/>
              <a:t>Location requirements are becoming more about travel time (cost) than </a:t>
            </a:r>
            <a:r>
              <a:rPr lang="en-US" sz="2400" dirty="0" err="1"/>
              <a:t>CAIDI</a:t>
            </a:r>
            <a:r>
              <a:rPr lang="en-US" sz="2400" dirty="0"/>
              <a:t> (response) </a:t>
            </a:r>
          </a:p>
          <a:p>
            <a:pPr lvl="1"/>
            <a:r>
              <a:rPr lang="en-US" sz="2000" dirty="0"/>
              <a:t>First responders are already in field &amp; using GPS dispatching</a:t>
            </a:r>
          </a:p>
          <a:p>
            <a:pPr lvl="1"/>
            <a:r>
              <a:rPr lang="en-US" sz="2000" dirty="0"/>
              <a:t>Major storm restoration using temporary logistic centers.</a:t>
            </a:r>
          </a:p>
          <a:p>
            <a:r>
              <a:rPr lang="en-US" sz="2400" dirty="0"/>
              <a:t>Facility design evolving into range of logistic support sites for field crews from autonomous regional HQs</a:t>
            </a:r>
          </a:p>
          <a:p>
            <a:pPr lvl="1"/>
            <a:r>
              <a:rPr lang="en-US" sz="2000" dirty="0"/>
              <a:t>Small/temporary sites provide local base for field crews only.</a:t>
            </a:r>
          </a:p>
          <a:p>
            <a:pPr lvl="1"/>
            <a:r>
              <a:rPr lang="en-US" sz="2000" dirty="0"/>
              <a:t>Larger sites provide regional operations such as direct crew support, working materials and required fleet maintenance.</a:t>
            </a:r>
          </a:p>
          <a:p>
            <a:pPr lvl="1"/>
            <a:r>
              <a:rPr lang="en-US" sz="2000" dirty="0"/>
              <a:t>Some functions centralized (dispatch, engineering) for efficiencies where technology allows.</a:t>
            </a:r>
          </a:p>
          <a:p>
            <a:pPr lvl="1"/>
            <a:r>
              <a:rPr lang="en-US" sz="2000" dirty="0"/>
              <a:t>Other functions may be co-located based on space availability.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9363703"/>
      </p:ext>
    </p:extLst>
  </p:cSld>
  <p:clrMapOvr>
    <a:masterClrMapping/>
  </p:clrMapOvr>
  <p:transition spd="med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43300" cy="226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8463"/>
          </a:xfrm>
        </p:spPr>
        <p:txBody>
          <a:bodyPr/>
          <a:lstStyle/>
          <a:p>
            <a:r>
              <a:rPr lang="en-US" dirty="0"/>
              <a:t>An Evolving Service Center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sz="2400" dirty="0"/>
              <a:t>Good location, flexible building, and adequate yard area are most important.</a:t>
            </a:r>
          </a:p>
          <a:p>
            <a:r>
              <a:rPr lang="en-US" sz="2400" dirty="0"/>
              <a:t>Many companies </a:t>
            </a:r>
            <a:br>
              <a:rPr lang="en-US" sz="2400" dirty="0"/>
            </a:br>
            <a:r>
              <a:rPr lang="en-US" sz="2400" dirty="0"/>
              <a:t>are “templating” </a:t>
            </a:r>
            <a:br>
              <a:rPr lang="en-US" sz="2400" dirty="0"/>
            </a:br>
            <a:r>
              <a:rPr lang="en-US" sz="2400" dirty="0"/>
              <a:t>service centers to </a:t>
            </a:r>
            <a:br>
              <a:rPr lang="en-US" sz="2400" dirty="0"/>
            </a:br>
            <a:r>
              <a:rPr lang="en-US" sz="2400" dirty="0"/>
              <a:t>improve consistent </a:t>
            </a:r>
            <a:br>
              <a:rPr lang="en-US" sz="2400" dirty="0"/>
            </a:br>
            <a:r>
              <a:rPr lang="en-US" sz="2400" dirty="0"/>
              <a:t>work practices for </a:t>
            </a:r>
            <a:br>
              <a:rPr lang="en-US" sz="2400" dirty="0"/>
            </a:br>
            <a:r>
              <a:rPr lang="en-US" sz="2400" dirty="0"/>
              <a:t>safety, effective support,</a:t>
            </a:r>
            <a:br>
              <a:rPr lang="en-US" sz="2400" dirty="0"/>
            </a:br>
            <a:r>
              <a:rPr lang="en-US" sz="2400" dirty="0"/>
              <a:t>and cost control.</a:t>
            </a:r>
          </a:p>
          <a:p>
            <a:r>
              <a:rPr lang="en-US" sz="2400" dirty="0"/>
              <a:t>The evolution (and philosophy) of which functions to centralize varies by organization.</a:t>
            </a:r>
          </a:p>
          <a:p>
            <a:pPr lvl="1"/>
            <a:r>
              <a:rPr lang="en-US" sz="2000" dirty="0"/>
              <a:t>There are many stakeholders and work process issues associated with these vital field operations.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44BD7-9A9D-4709-A3E0-4EFBF82DDDD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3921053"/>
      </p:ext>
    </p:extLst>
  </p:cSld>
  <p:clrMapOvr>
    <a:masterClrMapping/>
  </p:clrMapOvr>
  <p:transition spd="med">
    <p:pull dir="ru"/>
  </p:transition>
</p:sld>
</file>

<file path=ppt/theme/theme1.xml><?xml version="1.0" encoding="utf-8"?>
<a:theme xmlns:a="http://schemas.openxmlformats.org/drawingml/2006/main" name="Textured">
  <a:themeElements>
    <a:clrScheme name="Custom 14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FFFFFF"/>
      </a:hlink>
      <a:folHlink>
        <a:srgbClr val="FFFFFF"/>
      </a:folHlink>
    </a:clrScheme>
    <a:fontScheme name="Textured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11727</TotalTime>
  <Words>880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Trebuchet MS</vt:lpstr>
      <vt:lpstr>Wingdings</vt:lpstr>
      <vt:lpstr>Textured</vt:lpstr>
      <vt:lpstr>Trends in Utility Service Centers</vt:lpstr>
      <vt:lpstr>Introduction</vt:lpstr>
      <vt:lpstr>What is a Service Center?</vt:lpstr>
      <vt:lpstr>The Traditional Service Center</vt:lpstr>
      <vt:lpstr>Same Old Changes...</vt:lpstr>
      <vt:lpstr>Common Recent Trends...</vt:lpstr>
      <vt:lpstr>What’s Next?...</vt:lpstr>
      <vt:lpstr>Implications for Service Center Planning</vt:lpstr>
      <vt:lpstr>An Evolving Service Center Approach</vt:lpstr>
      <vt:lpstr>How Can You Prepare?</vt:lpstr>
      <vt:lpstr>PowerPoint Presentation</vt:lpstr>
    </vt:vector>
  </TitlesOfParts>
  <Company>Facility Issues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Utility Service Centers</dc:title>
  <dc:subject>FMRT Best Practices</dc:subject>
  <dc:creator/>
  <cp:lastModifiedBy>Robert Lambe</cp:lastModifiedBy>
  <cp:revision>183</cp:revision>
  <cp:lastPrinted>2016-05-30T14:21:14Z</cp:lastPrinted>
  <dcterms:created xsi:type="dcterms:W3CDTF">2005-10-06T15:48:41Z</dcterms:created>
  <dcterms:modified xsi:type="dcterms:W3CDTF">2020-01-11T14:32:24Z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